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 id="264" r:id="rId36"/>
    <p:sldId id="265"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Medium" charset="1" panose="02000000000000000000"/>
      <p:regular r:id="rId10"/>
    </p:embeddedFont>
    <p:embeddedFont>
      <p:font typeface="Poppins Medium Bold" charset="1" panose="02000000000000000000"/>
      <p:regular r:id="rId11"/>
    </p:embeddedFont>
    <p:embeddedFont>
      <p:font typeface="Nunito" charset="1" panose="00000000000000000000"/>
      <p:regular r:id="rId12"/>
    </p:embeddedFont>
    <p:embeddedFont>
      <p:font typeface="Nunito Bold" charset="1" panose="00000000000000000000"/>
      <p:regular r:id="rId13"/>
    </p:embeddedFont>
    <p:embeddedFont>
      <p:font typeface="Nunito Italics" charset="1" panose="00000000000000000000"/>
      <p:regular r:id="rId14"/>
    </p:embeddedFont>
    <p:embeddedFont>
      <p:font typeface="Nunito Bold Italics" charset="1" panose="00000000000000000000"/>
      <p:regular r:id="rId15"/>
    </p:embeddedFont>
    <p:embeddedFont>
      <p:font typeface="Nunito Extra-Light" charset="1" panose="00000000000000000000"/>
      <p:regular r:id="rId16"/>
    </p:embeddedFont>
    <p:embeddedFont>
      <p:font typeface="Nunito Extra-Light Italics" charset="1" panose="00000000000000000000"/>
      <p:regular r:id="rId17"/>
    </p:embeddedFont>
    <p:embeddedFont>
      <p:font typeface="Nunito Light" charset="1" panose="00000000000000000000"/>
      <p:regular r:id="rId18"/>
    </p:embeddedFont>
    <p:embeddedFont>
      <p:font typeface="Nunito Light Italics" charset="1" panose="00000000000000000000"/>
      <p:regular r:id="rId19"/>
    </p:embeddedFont>
    <p:embeddedFont>
      <p:font typeface="Nunito Medium" charset="1" panose="00000000000000000000"/>
      <p:regular r:id="rId20"/>
    </p:embeddedFont>
    <p:embeddedFont>
      <p:font typeface="Nunito Medium Italics" charset="1" panose="00000000000000000000"/>
      <p:regular r:id="rId21"/>
    </p:embeddedFont>
    <p:embeddedFont>
      <p:font typeface="Nunito Semi-Bold" charset="1" panose="00000000000000000000"/>
      <p:regular r:id="rId22"/>
    </p:embeddedFont>
    <p:embeddedFont>
      <p:font typeface="Nunito Semi-Bold Italics" charset="1" panose="00000000000000000000"/>
      <p:regular r:id="rId23"/>
    </p:embeddedFont>
    <p:embeddedFont>
      <p:font typeface="Nunito Ultra-Bold" charset="1" panose="00000000000000000000"/>
      <p:regular r:id="rId24"/>
    </p:embeddedFont>
    <p:embeddedFont>
      <p:font typeface="Nunito Ultra-Bold Italics" charset="1" panose="00000000000000000000"/>
      <p:regular r:id="rId25"/>
    </p:embeddedFont>
    <p:embeddedFont>
      <p:font typeface="Nunito Heavy" charset="1" panose="00000000000000000000"/>
      <p:regular r:id="rId26"/>
    </p:embeddedFont>
    <p:embeddedFont>
      <p:font typeface="Nunito Heavy Italics" charset="1" panose="000000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true" rot="0">
            <a:off x="12005738" y="2260462"/>
            <a:ext cx="7641615" cy="5845836"/>
          </a:xfrm>
          <a:custGeom>
            <a:avLst/>
            <a:gdLst/>
            <a:ahLst/>
            <a:cxnLst/>
            <a:rect r="r" b="b" t="t" l="l"/>
            <a:pathLst>
              <a:path h="5845836" w="7641615">
                <a:moveTo>
                  <a:pt x="7641616" y="5845836"/>
                </a:moveTo>
                <a:lnTo>
                  <a:pt x="0" y="5845836"/>
                </a:lnTo>
                <a:lnTo>
                  <a:pt x="0" y="0"/>
                </a:lnTo>
                <a:lnTo>
                  <a:pt x="7641616" y="0"/>
                </a:lnTo>
                <a:lnTo>
                  <a:pt x="7641616" y="5845836"/>
                </a:lnTo>
                <a:close/>
              </a:path>
            </a:pathLst>
          </a:custGeom>
          <a:blipFill>
            <a:blip r:embed="rId2"/>
            <a:stretch>
              <a:fillRect l="0" t="0" r="0" b="0"/>
            </a:stretch>
          </a:blipFill>
        </p:spPr>
      </p:sp>
      <p:grpSp>
        <p:nvGrpSpPr>
          <p:cNvPr name="Group 3" id="3"/>
          <p:cNvGrpSpPr/>
          <p:nvPr/>
        </p:nvGrpSpPr>
        <p:grpSpPr>
          <a:xfrm rot="0">
            <a:off x="1538968" y="2765093"/>
            <a:ext cx="12297178" cy="5005824"/>
            <a:chOff x="0" y="0"/>
            <a:chExt cx="16396237" cy="6674432"/>
          </a:xfrm>
        </p:grpSpPr>
        <p:sp>
          <p:nvSpPr>
            <p:cNvPr name="TextBox 4" id="4"/>
            <p:cNvSpPr txBox="true"/>
            <p:nvPr/>
          </p:nvSpPr>
          <p:spPr>
            <a:xfrm rot="0">
              <a:off x="0" y="-9525"/>
              <a:ext cx="5335435" cy="619125"/>
            </a:xfrm>
            <a:prstGeom prst="rect">
              <a:avLst/>
            </a:prstGeom>
          </p:spPr>
          <p:txBody>
            <a:bodyPr anchor="t" rtlCol="false" tIns="0" lIns="0" bIns="0" rIns="0">
              <a:spAutoFit/>
            </a:bodyPr>
            <a:lstStyle/>
            <a:p>
              <a:pPr>
                <a:lnSpc>
                  <a:spcPts val="3600"/>
                </a:lnSpc>
              </a:pPr>
              <a:r>
                <a:rPr lang="en-US" sz="3000">
                  <a:solidFill>
                    <a:srgbClr val="10B5BF"/>
                  </a:solidFill>
                  <a:latin typeface="Poppins Medium"/>
                </a:rPr>
                <a:t>BSmart.netlify.app</a:t>
              </a:r>
            </a:p>
          </p:txBody>
        </p:sp>
        <p:sp>
          <p:nvSpPr>
            <p:cNvPr name="TextBox 5" id="5"/>
            <p:cNvSpPr txBox="true"/>
            <p:nvPr/>
          </p:nvSpPr>
          <p:spPr>
            <a:xfrm rot="0">
              <a:off x="0" y="2023731"/>
              <a:ext cx="16396237" cy="2707107"/>
            </a:xfrm>
            <a:prstGeom prst="rect">
              <a:avLst/>
            </a:prstGeom>
          </p:spPr>
          <p:txBody>
            <a:bodyPr anchor="t" rtlCol="false" tIns="0" lIns="0" bIns="0" rIns="0">
              <a:spAutoFit/>
            </a:bodyPr>
            <a:lstStyle/>
            <a:p>
              <a:pPr>
                <a:lnSpc>
                  <a:spcPts val="15400"/>
                </a:lnSpc>
              </a:pPr>
              <a:r>
                <a:rPr lang="en-US" sz="14000">
                  <a:solidFill>
                    <a:srgbClr val="FFFFFF"/>
                  </a:solidFill>
                  <a:latin typeface="Poppins Medium Bold"/>
                </a:rPr>
                <a:t>Mobil Listrik</a:t>
              </a:r>
            </a:p>
          </p:txBody>
        </p:sp>
        <p:sp>
          <p:nvSpPr>
            <p:cNvPr name="TextBox 6" id="6"/>
            <p:cNvSpPr txBox="true"/>
            <p:nvPr/>
          </p:nvSpPr>
          <p:spPr>
            <a:xfrm rot="0">
              <a:off x="0" y="5393222"/>
              <a:ext cx="16396237" cy="1282903"/>
            </a:xfrm>
            <a:prstGeom prst="rect">
              <a:avLst/>
            </a:prstGeom>
          </p:spPr>
          <p:txBody>
            <a:bodyPr anchor="t" rtlCol="false" tIns="0" lIns="0" bIns="0" rIns="0">
              <a:spAutoFit/>
            </a:bodyPr>
            <a:lstStyle/>
            <a:p>
              <a:pPr>
                <a:lnSpc>
                  <a:spcPts val="3919"/>
                </a:lnSpc>
              </a:pPr>
              <a:r>
                <a:rPr lang="en-US" sz="2799" spc="55">
                  <a:solidFill>
                    <a:srgbClr val="FFFFFF"/>
                  </a:solidFill>
                  <a:latin typeface="Poppins Medium"/>
                </a:rPr>
                <a:t>Fungsi dan manfaat pengunaan mobil listrik dan dampak nya terhadap lingkungan</a:t>
              </a:r>
            </a:p>
          </p:txBody>
        </p:sp>
      </p:grpSp>
      <p:sp>
        <p:nvSpPr>
          <p:cNvPr name="Freeform 7" id="7"/>
          <p:cNvSpPr/>
          <p:nvPr/>
        </p:nvSpPr>
        <p:spPr>
          <a:xfrm flipH="false" flipV="false" rot="0">
            <a:off x="8120896" y="-716402"/>
            <a:ext cx="3586584" cy="2976864"/>
          </a:xfrm>
          <a:custGeom>
            <a:avLst/>
            <a:gdLst/>
            <a:ahLst/>
            <a:cxnLst/>
            <a:rect r="r" b="b" t="t" l="l"/>
            <a:pathLst>
              <a:path h="2976864" w="3586584">
                <a:moveTo>
                  <a:pt x="0" y="0"/>
                </a:moveTo>
                <a:lnTo>
                  <a:pt x="3586583" y="0"/>
                </a:lnTo>
                <a:lnTo>
                  <a:pt x="3586583" y="2976864"/>
                </a:lnTo>
                <a:lnTo>
                  <a:pt x="0" y="2976864"/>
                </a:lnTo>
                <a:lnTo>
                  <a:pt x="0" y="0"/>
                </a:lnTo>
                <a:close/>
              </a:path>
            </a:pathLst>
          </a:custGeom>
          <a:blipFill>
            <a:blip r:embed="rId3"/>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39388" y="6186546"/>
            <a:ext cx="10336162" cy="2456455"/>
            <a:chOff x="0" y="0"/>
            <a:chExt cx="13781550" cy="3275273"/>
          </a:xfrm>
        </p:grpSpPr>
        <p:sp>
          <p:nvSpPr>
            <p:cNvPr name="TextBox 3" id="3"/>
            <p:cNvSpPr txBox="true"/>
            <p:nvPr/>
          </p:nvSpPr>
          <p:spPr>
            <a:xfrm rot="0">
              <a:off x="0" y="2843584"/>
              <a:ext cx="13781550" cy="431690"/>
            </a:xfrm>
            <a:prstGeom prst="rect">
              <a:avLst/>
            </a:prstGeom>
          </p:spPr>
          <p:txBody>
            <a:bodyPr anchor="t" rtlCol="false" tIns="0" lIns="0" bIns="0" rIns="0">
              <a:spAutoFit/>
            </a:bodyPr>
            <a:lstStyle/>
            <a:p>
              <a:pPr>
                <a:lnSpc>
                  <a:spcPts val="2610"/>
                </a:lnSpc>
              </a:pPr>
              <a:r>
                <a:rPr lang="en-US" sz="2175">
                  <a:solidFill>
                    <a:srgbClr val="10B5BF"/>
                  </a:solidFill>
                  <a:latin typeface="Poppins Medium"/>
                </a:rPr>
                <a:t>Apabila ada pertanyaan silakan bertanya melalui Komunitas BSmart </a:t>
              </a:r>
            </a:p>
          </p:txBody>
        </p:sp>
        <p:sp>
          <p:nvSpPr>
            <p:cNvPr name="TextBox 4" id="4"/>
            <p:cNvSpPr txBox="true"/>
            <p:nvPr/>
          </p:nvSpPr>
          <p:spPr>
            <a:xfrm rot="0">
              <a:off x="0" y="0"/>
              <a:ext cx="13781550" cy="18288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Terima Kasih</a:t>
              </a:r>
            </a:p>
          </p:txBody>
        </p:sp>
      </p:grpSp>
      <p:sp>
        <p:nvSpPr>
          <p:cNvPr name="Freeform 5" id="5"/>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6" id="6"/>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6613130" y="1328132"/>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2"/>
            <a:stretch>
              <a:fillRect l="0" t="0" r="0" b="0"/>
            </a:stretch>
          </a:blipFill>
        </p:spPr>
      </p:sp>
      <p:grpSp>
        <p:nvGrpSpPr>
          <p:cNvPr name="Group 3" id="3"/>
          <p:cNvGrpSpPr/>
          <p:nvPr/>
        </p:nvGrpSpPr>
        <p:grpSpPr>
          <a:xfrm rot="0">
            <a:off x="1638300" y="1694119"/>
            <a:ext cx="6077873" cy="2565040"/>
            <a:chOff x="0" y="0"/>
            <a:chExt cx="8103830" cy="3420053"/>
          </a:xfrm>
        </p:grpSpPr>
        <p:sp>
          <p:nvSpPr>
            <p:cNvPr name="TextBox 4" id="4"/>
            <p:cNvSpPr txBox="true"/>
            <p:nvPr/>
          </p:nvSpPr>
          <p:spPr>
            <a:xfrm rot="0">
              <a:off x="0" y="2800928"/>
              <a:ext cx="8103830" cy="619125"/>
            </a:xfrm>
            <a:prstGeom prst="rect">
              <a:avLst/>
            </a:prstGeom>
          </p:spPr>
          <p:txBody>
            <a:bodyPr anchor="t" rtlCol="false" tIns="0" lIns="0" bIns="0" rIns="0">
              <a:spAutoFit/>
            </a:bodyPr>
            <a:lstStyle/>
            <a:p>
              <a:pPr>
                <a:lnSpc>
                  <a:spcPts val="3600"/>
                </a:lnSpc>
              </a:pPr>
              <a:r>
                <a:rPr lang="en-US" sz="3000">
                  <a:solidFill>
                    <a:srgbClr val="FFFFFF"/>
                  </a:solidFill>
                  <a:latin typeface="Poppins Medium"/>
                </a:rPr>
                <a:t>Yang Perlu Anda Ketahui</a:t>
              </a:r>
            </a:p>
          </p:txBody>
        </p:sp>
        <p:sp>
          <p:nvSpPr>
            <p:cNvPr name="TextBox 5" id="5"/>
            <p:cNvSpPr txBox="true"/>
            <p:nvPr/>
          </p:nvSpPr>
          <p:spPr>
            <a:xfrm rot="0">
              <a:off x="0" y="0"/>
              <a:ext cx="8103830" cy="1688990"/>
            </a:xfrm>
            <a:prstGeom prst="rect">
              <a:avLst/>
            </a:prstGeom>
          </p:spPr>
          <p:txBody>
            <a:bodyPr anchor="t" rtlCol="false" tIns="0" lIns="0" bIns="0" rIns="0">
              <a:spAutoFit/>
            </a:bodyPr>
            <a:lstStyle/>
            <a:p>
              <a:pPr>
                <a:lnSpc>
                  <a:spcPts val="9990"/>
                </a:lnSpc>
              </a:pPr>
              <a:r>
                <a:rPr lang="en-US" sz="8325">
                  <a:solidFill>
                    <a:srgbClr val="FFFFFF"/>
                  </a:solidFill>
                  <a:latin typeface="Poppins Medium Bold"/>
                </a:rPr>
                <a:t>Penjelasan</a:t>
              </a:r>
            </a:p>
          </p:txBody>
        </p:sp>
      </p:grpSp>
      <p:sp>
        <p:nvSpPr>
          <p:cNvPr name="TextBox 6" id="6"/>
          <p:cNvSpPr txBox="true"/>
          <p:nvPr/>
        </p:nvSpPr>
        <p:spPr>
          <a:xfrm rot="0">
            <a:off x="9144000" y="2162809"/>
            <a:ext cx="8356924" cy="6581141"/>
          </a:xfrm>
          <a:prstGeom prst="rect">
            <a:avLst/>
          </a:prstGeom>
        </p:spPr>
        <p:txBody>
          <a:bodyPr anchor="t" rtlCol="false" tIns="0" lIns="0" bIns="0" rIns="0">
            <a:spAutoFit/>
          </a:bodyPr>
          <a:lstStyle/>
          <a:p>
            <a:pPr algn="ctr">
              <a:lnSpc>
                <a:spcPts val="4759"/>
              </a:lnSpc>
            </a:pPr>
            <a:r>
              <a:rPr lang="en-US" sz="3399">
                <a:solidFill>
                  <a:srgbClr val="FFFFFF"/>
                </a:solidFill>
                <a:latin typeface="Nunito"/>
              </a:rPr>
              <a:t>Edukasi mengenai fungsi dan manfaat penggunaan mobil listrik adalah penting dalam rangka meningkatkan pemahaman masyarakat tentang teknologi ramah lingkungan ini dan bagaimana penggunaannya dapat memberikan dampak positif terhadap lingkungan. Berikut adalah beberapa informasi mengenai fungsi dan manfaat mobil listrik, serta dampaknya terhadap lingkungan:</a:t>
            </a:r>
          </a:p>
          <a:p>
            <a:pPr algn="ctr">
              <a:lnSpc>
                <a:spcPts val="4759"/>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3305175"/>
            <a:ext cx="11646135" cy="3667125"/>
          </a:xfrm>
          <a:prstGeom prst="rect">
            <a:avLst/>
          </a:prstGeom>
        </p:spPr>
        <p:txBody>
          <a:bodyPr anchor="t" rtlCol="false" tIns="0" lIns="0" bIns="0" rIns="0">
            <a:spAutoFit/>
          </a:bodyPr>
          <a:lstStyle/>
          <a:p>
            <a:pPr algn="ctr">
              <a:lnSpc>
                <a:spcPts val="14400"/>
              </a:lnSpc>
            </a:pPr>
            <a:r>
              <a:rPr lang="en-US" sz="12000">
                <a:solidFill>
                  <a:srgbClr val="FFFFFF"/>
                </a:solidFill>
                <a:latin typeface="Poppins Medium Bold"/>
              </a:rPr>
              <a:t>Fungsi &amp; Manfaat</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618120" y="7566362"/>
            <a:ext cx="3282359" cy="3383875"/>
          </a:xfrm>
          <a:custGeom>
            <a:avLst/>
            <a:gdLst/>
            <a:ahLst/>
            <a:cxnLst/>
            <a:rect r="r" b="b" t="t" l="l"/>
            <a:pathLst>
              <a:path h="3383875" w="3282359">
                <a:moveTo>
                  <a:pt x="0" y="0"/>
                </a:moveTo>
                <a:lnTo>
                  <a:pt x="3282360" y="0"/>
                </a:lnTo>
                <a:lnTo>
                  <a:pt x="3282360" y="3383876"/>
                </a:lnTo>
                <a:lnTo>
                  <a:pt x="0" y="3383876"/>
                </a:lnTo>
                <a:lnTo>
                  <a:pt x="0" y="0"/>
                </a:lnTo>
                <a:close/>
              </a:path>
            </a:pathLst>
          </a:custGeom>
          <a:blipFill>
            <a:blip r:embed="rId2"/>
            <a:stretch>
              <a:fillRect l="0" t="0" r="0" b="0"/>
            </a:stretch>
          </a:blipFill>
        </p:spPr>
      </p:sp>
      <p:sp>
        <p:nvSpPr>
          <p:cNvPr name="TextBox 3" id="3"/>
          <p:cNvSpPr txBox="true"/>
          <p:nvPr/>
        </p:nvSpPr>
        <p:spPr>
          <a:xfrm rot="0">
            <a:off x="1195041" y="1519555"/>
            <a:ext cx="15897918" cy="5380991"/>
          </a:xfrm>
          <a:prstGeom prst="rect">
            <a:avLst/>
          </a:prstGeom>
        </p:spPr>
        <p:txBody>
          <a:bodyPr anchor="t" rtlCol="false" tIns="0" lIns="0" bIns="0" rIns="0">
            <a:spAutoFit/>
          </a:bodyPr>
          <a:lstStyle/>
          <a:p>
            <a:pPr>
              <a:lnSpc>
                <a:spcPts val="4759"/>
              </a:lnSpc>
            </a:pPr>
            <a:r>
              <a:rPr lang="en-US" sz="3399">
                <a:solidFill>
                  <a:srgbClr val="FFFFFF"/>
                </a:solidFill>
                <a:latin typeface="Nunito"/>
              </a:rPr>
              <a:t>1. Sumber Energi Listrik: Mobil listrik menggunakan baterai sebagai sumber energi daripada mesin pembakaran internal yang digunakan pada mobil konvensional. Baterai ini dapat diisi ulang menggunakan listrik dari jaringan atau sumber energi terbarukan seperti tenaga surya atau tenaga angin.</a:t>
            </a:r>
          </a:p>
          <a:p>
            <a:pPr>
              <a:lnSpc>
                <a:spcPts val="4759"/>
              </a:lnSpc>
            </a:pPr>
          </a:p>
          <a:p>
            <a:pPr>
              <a:lnSpc>
                <a:spcPts val="4759"/>
              </a:lnSpc>
            </a:pPr>
            <a:r>
              <a:rPr lang="en-US" sz="3399">
                <a:solidFill>
                  <a:srgbClr val="FFFFFF"/>
                </a:solidFill>
                <a:latin typeface="Nunito"/>
              </a:rPr>
              <a:t>2. Nol Emisi Karbon: Salah satu manfaat utama mobil listrik adalah mengurangi emisi gas rumah kaca yang menyebabkan pemanasan global. Karena tidak ada pembakaran bahan bakar fosil, mobil listrik tidak menghasilkan emisi karbon dioksida (CO2) dan polutan lainnya yang berkontribusi pada polusi udara.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6585397">
            <a:off x="832773" y="6606933"/>
            <a:ext cx="2525842" cy="2603961"/>
          </a:xfrm>
          <a:custGeom>
            <a:avLst/>
            <a:gdLst/>
            <a:ahLst/>
            <a:cxnLst/>
            <a:rect r="r" b="b" t="t" l="l"/>
            <a:pathLst>
              <a:path h="2603961" w="2525842">
                <a:moveTo>
                  <a:pt x="0" y="0"/>
                </a:moveTo>
                <a:lnTo>
                  <a:pt x="2525842" y="0"/>
                </a:lnTo>
                <a:lnTo>
                  <a:pt x="2525842" y="2603961"/>
                </a:lnTo>
                <a:lnTo>
                  <a:pt x="0" y="2603961"/>
                </a:lnTo>
                <a:lnTo>
                  <a:pt x="0" y="0"/>
                </a:lnTo>
                <a:close/>
              </a:path>
            </a:pathLst>
          </a:custGeom>
          <a:blipFill>
            <a:blip r:embed="rId2"/>
            <a:stretch>
              <a:fillRect l="0" t="0" r="0" b="0"/>
            </a:stretch>
          </a:blipFill>
        </p:spPr>
      </p:sp>
      <p:sp>
        <p:nvSpPr>
          <p:cNvPr name="Freeform 3" id="3"/>
          <p:cNvSpPr/>
          <p:nvPr/>
        </p:nvSpPr>
        <p:spPr>
          <a:xfrm flipH="true" flipV="false" rot="64222">
            <a:off x="14758614" y="319252"/>
            <a:ext cx="3028686" cy="2513809"/>
          </a:xfrm>
          <a:custGeom>
            <a:avLst/>
            <a:gdLst/>
            <a:ahLst/>
            <a:cxnLst/>
            <a:rect r="r" b="b" t="t" l="l"/>
            <a:pathLst>
              <a:path h="2513809" w="3028686">
                <a:moveTo>
                  <a:pt x="3028686" y="0"/>
                </a:moveTo>
                <a:lnTo>
                  <a:pt x="0" y="0"/>
                </a:lnTo>
                <a:lnTo>
                  <a:pt x="0" y="2513809"/>
                </a:lnTo>
                <a:lnTo>
                  <a:pt x="3028686" y="2513809"/>
                </a:lnTo>
                <a:lnTo>
                  <a:pt x="3028686" y="0"/>
                </a:lnTo>
                <a:close/>
              </a:path>
            </a:pathLst>
          </a:custGeom>
          <a:blipFill>
            <a:blip r:embed="rId3"/>
            <a:stretch>
              <a:fillRect l="0" t="0" r="0" b="0"/>
            </a:stretch>
          </a:blipFill>
        </p:spPr>
      </p:sp>
      <p:sp>
        <p:nvSpPr>
          <p:cNvPr name="TextBox 4" id="4"/>
          <p:cNvSpPr txBox="true"/>
          <p:nvPr/>
        </p:nvSpPr>
        <p:spPr>
          <a:xfrm rot="0">
            <a:off x="2494528" y="2314575"/>
            <a:ext cx="13298943" cy="5657851"/>
          </a:xfrm>
          <a:prstGeom prst="rect">
            <a:avLst/>
          </a:prstGeom>
        </p:spPr>
        <p:txBody>
          <a:bodyPr anchor="t" rtlCol="false" tIns="0" lIns="0" bIns="0" rIns="0">
            <a:spAutoFit/>
          </a:bodyPr>
          <a:lstStyle/>
          <a:p>
            <a:pPr algn="ctr">
              <a:lnSpc>
                <a:spcPts val="4079"/>
              </a:lnSpc>
            </a:pPr>
            <a:r>
              <a:rPr lang="en-US" sz="3399">
                <a:solidFill>
                  <a:srgbClr val="FFFFFF"/>
                </a:solidFill>
                <a:latin typeface="Nunito"/>
              </a:rPr>
              <a:t>3. Biaya Operasional Rendah: Meskipun mobil listrik mungkin memiliki biaya awal yang lebih tinggi daripada mobil bensin, biaya operasionalnya jauh lebih rendah. Biaya pengisian daya listrik umumnya lebih murah daripada bahan bakar fosil, dan mobil listrik memiliki sedikit perawatan yang diperlukan karena jumlah komponen mekanis yang lebih sedikit.</a:t>
            </a:r>
          </a:p>
          <a:p>
            <a:pPr algn="ctr">
              <a:lnSpc>
                <a:spcPts val="4079"/>
              </a:lnSpc>
            </a:pPr>
            <a:r>
              <a:rPr lang="en-US" sz="3399">
                <a:solidFill>
                  <a:srgbClr val="FFFFFF"/>
                </a:solidFill>
                <a:latin typeface="Nunito"/>
              </a:rPr>
              <a:t>4. engurangan Ketergantungan pada Bahan Bakar Fosil: Penggunaan mobil listrik dapat membantu mengurangi ketergantungan pada bahan bakar fosil yang merupakan sumber daya terbatas dan berkontribusi pada masalah geopolitik.</a:t>
            </a:r>
          </a:p>
          <a:p>
            <a:pPr algn="ctr">
              <a:lnSpc>
                <a:spcPts val="407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3305175"/>
            <a:ext cx="11646135" cy="3667125"/>
          </a:xfrm>
          <a:prstGeom prst="rect">
            <a:avLst/>
          </a:prstGeom>
        </p:spPr>
        <p:txBody>
          <a:bodyPr anchor="t" rtlCol="false" tIns="0" lIns="0" bIns="0" rIns="0">
            <a:spAutoFit/>
          </a:bodyPr>
          <a:lstStyle/>
          <a:p>
            <a:pPr algn="ctr">
              <a:lnSpc>
                <a:spcPts val="14400"/>
              </a:lnSpc>
            </a:pPr>
            <a:r>
              <a:rPr lang="en-US" sz="12000">
                <a:solidFill>
                  <a:srgbClr val="FFFFFF"/>
                </a:solidFill>
                <a:latin typeface="Poppins Medium Bold"/>
              </a:rPr>
              <a:t>DAMPAK</a:t>
            </a:r>
          </a:p>
          <a:p>
            <a:pPr algn="ctr">
              <a:lnSpc>
                <a:spcPts val="14400"/>
              </a:lnSpc>
            </a:pPr>
            <a:r>
              <a:rPr lang="en-US" sz="12000">
                <a:solidFill>
                  <a:srgbClr val="FFFFFF"/>
                </a:solidFill>
                <a:latin typeface="Poppins Medium Bold"/>
              </a:rPr>
              <a:t>LINGKUNGAN</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2571750"/>
            <a:ext cx="11646135" cy="5143501"/>
          </a:xfrm>
          <a:prstGeom prst="rect">
            <a:avLst/>
          </a:prstGeom>
        </p:spPr>
        <p:txBody>
          <a:bodyPr anchor="t" rtlCol="false" tIns="0" lIns="0" bIns="0" rIns="0">
            <a:spAutoFit/>
          </a:bodyPr>
          <a:lstStyle/>
          <a:p>
            <a:pPr algn="ctr">
              <a:lnSpc>
                <a:spcPts val="4079"/>
              </a:lnSpc>
            </a:pPr>
            <a:r>
              <a:rPr lang="en-US" sz="3399">
                <a:solidFill>
                  <a:srgbClr val="FFFFFF"/>
                </a:solidFill>
                <a:latin typeface="Nunito"/>
              </a:rPr>
              <a:t>1. Pengurangan Emisi Gas Rumah Kaca: Penggunaan mobil listrik membantu mengurangi emisi gas rumah kaca, seperti CO2, yang berkontribusi pada pemanasan global dan perubahan iklim.</a:t>
            </a:r>
          </a:p>
          <a:p>
            <a:pPr algn="ctr">
              <a:lnSpc>
                <a:spcPts val="4079"/>
              </a:lnSpc>
            </a:pPr>
          </a:p>
          <a:p>
            <a:pPr algn="ctr">
              <a:lnSpc>
                <a:spcPts val="4079"/>
              </a:lnSpc>
            </a:pPr>
            <a:r>
              <a:rPr lang="en-US" sz="3399">
                <a:solidFill>
                  <a:srgbClr val="FFFFFF"/>
                </a:solidFill>
                <a:latin typeface="Nunito"/>
              </a:rPr>
              <a:t>2. Kualitas Udara yang Lebih Baik: Dengan mengurangi polusi udara dari kendaraan bermesin pembakaran internal, penggunaan mobil listrik membantu meningkatkan kualitas udara di perkotaan, mengurangi risiko kesehatan yang terkait dengan polusi udara.</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6585397">
            <a:off x="832773" y="6606933"/>
            <a:ext cx="2525842" cy="2603961"/>
          </a:xfrm>
          <a:custGeom>
            <a:avLst/>
            <a:gdLst/>
            <a:ahLst/>
            <a:cxnLst/>
            <a:rect r="r" b="b" t="t" l="l"/>
            <a:pathLst>
              <a:path h="2603961" w="2525842">
                <a:moveTo>
                  <a:pt x="0" y="0"/>
                </a:moveTo>
                <a:lnTo>
                  <a:pt x="2525842" y="0"/>
                </a:lnTo>
                <a:lnTo>
                  <a:pt x="2525842" y="2603961"/>
                </a:lnTo>
                <a:lnTo>
                  <a:pt x="0" y="2603961"/>
                </a:lnTo>
                <a:lnTo>
                  <a:pt x="0" y="0"/>
                </a:lnTo>
                <a:close/>
              </a:path>
            </a:pathLst>
          </a:custGeom>
          <a:blipFill>
            <a:blip r:embed="rId2"/>
            <a:stretch>
              <a:fillRect l="0" t="0" r="0" b="0"/>
            </a:stretch>
          </a:blipFill>
        </p:spPr>
      </p:sp>
      <p:sp>
        <p:nvSpPr>
          <p:cNvPr name="Freeform 3" id="3"/>
          <p:cNvSpPr/>
          <p:nvPr/>
        </p:nvSpPr>
        <p:spPr>
          <a:xfrm flipH="true" flipV="false" rot="64222">
            <a:off x="14758614" y="319252"/>
            <a:ext cx="3028686" cy="2513809"/>
          </a:xfrm>
          <a:custGeom>
            <a:avLst/>
            <a:gdLst/>
            <a:ahLst/>
            <a:cxnLst/>
            <a:rect r="r" b="b" t="t" l="l"/>
            <a:pathLst>
              <a:path h="2513809" w="3028686">
                <a:moveTo>
                  <a:pt x="3028686" y="0"/>
                </a:moveTo>
                <a:lnTo>
                  <a:pt x="0" y="0"/>
                </a:lnTo>
                <a:lnTo>
                  <a:pt x="0" y="2513809"/>
                </a:lnTo>
                <a:lnTo>
                  <a:pt x="3028686" y="2513809"/>
                </a:lnTo>
                <a:lnTo>
                  <a:pt x="3028686" y="0"/>
                </a:lnTo>
                <a:close/>
              </a:path>
            </a:pathLst>
          </a:custGeom>
          <a:blipFill>
            <a:blip r:embed="rId3"/>
            <a:stretch>
              <a:fillRect l="0" t="0" r="0" b="0"/>
            </a:stretch>
          </a:blipFill>
        </p:spPr>
      </p:sp>
      <p:sp>
        <p:nvSpPr>
          <p:cNvPr name="TextBox 4" id="4"/>
          <p:cNvSpPr txBox="true"/>
          <p:nvPr/>
        </p:nvSpPr>
        <p:spPr>
          <a:xfrm rot="0">
            <a:off x="2494528" y="1543050"/>
            <a:ext cx="13298943" cy="7200901"/>
          </a:xfrm>
          <a:prstGeom prst="rect">
            <a:avLst/>
          </a:prstGeom>
        </p:spPr>
        <p:txBody>
          <a:bodyPr anchor="t" rtlCol="false" tIns="0" lIns="0" bIns="0" rIns="0">
            <a:spAutoFit/>
          </a:bodyPr>
          <a:lstStyle/>
          <a:p>
            <a:pPr algn="ctr">
              <a:lnSpc>
                <a:spcPts val="4079"/>
              </a:lnSpc>
            </a:pPr>
            <a:r>
              <a:rPr lang="en-US" sz="3399">
                <a:solidFill>
                  <a:srgbClr val="FFFFFF"/>
                </a:solidFill>
                <a:latin typeface="Nunito"/>
              </a:rPr>
              <a:t>3. Dukungan pada Energi Terbarukan: Penggunaan mobil listrik yang diisi dengan listrik dari sumber energi terbarukan membantu mendukung dan mendorong penggunaan energi bersih yang berkelanjutan.</a:t>
            </a:r>
          </a:p>
          <a:p>
            <a:pPr algn="ctr">
              <a:lnSpc>
                <a:spcPts val="4079"/>
              </a:lnSpc>
            </a:pPr>
          </a:p>
          <a:p>
            <a:pPr algn="ctr">
              <a:lnSpc>
                <a:spcPts val="4079"/>
              </a:lnSpc>
            </a:pPr>
            <a:r>
              <a:rPr lang="en-US" sz="3399">
                <a:solidFill>
                  <a:srgbClr val="FFFFFF"/>
                </a:solidFill>
                <a:latin typeface="Nunito"/>
              </a:rPr>
              <a:t>4. Pengurangan Kebisingan: Mobil listrik cenderung lebih tenang daripada mobil bermesin pembakaran internal, yang membantu mengurangi tingkat kebisingan lalu lintas di perkotaan.</a:t>
            </a:r>
          </a:p>
          <a:p>
            <a:pPr algn="ctr">
              <a:lnSpc>
                <a:spcPts val="4079"/>
              </a:lnSpc>
            </a:pPr>
          </a:p>
          <a:p>
            <a:pPr algn="ctr">
              <a:lnSpc>
                <a:spcPts val="4079"/>
              </a:lnSpc>
            </a:pPr>
            <a:r>
              <a:rPr lang="en-US" sz="3399">
                <a:solidFill>
                  <a:srgbClr val="FFFFFF"/>
                </a:solidFill>
                <a:latin typeface="Nunito"/>
              </a:rPr>
              <a:t>5. Pengurangan Penggunaan Sumber Daya Fosil: Penggunaan mobil listrik mengurangi konsumsi bahan bakar fosil, membantu melindungi sumber daya alam yang terbatas dan mengurangi dampak negatif ekstraksi bahan bakar fosil.</a:t>
            </a:r>
          </a:p>
          <a:p>
            <a:pPr algn="ctr">
              <a:lnSpc>
                <a:spcPts val="407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3320148"/>
            <a:ext cx="11646135" cy="6172201"/>
          </a:xfrm>
          <a:prstGeom prst="rect">
            <a:avLst/>
          </a:prstGeom>
        </p:spPr>
        <p:txBody>
          <a:bodyPr anchor="t" rtlCol="false" tIns="0" lIns="0" bIns="0" rIns="0">
            <a:spAutoFit/>
          </a:bodyPr>
          <a:lstStyle/>
          <a:p>
            <a:pPr algn="ctr">
              <a:lnSpc>
                <a:spcPts val="4079"/>
              </a:lnSpc>
            </a:pPr>
            <a:r>
              <a:rPr lang="en-US" sz="3399">
                <a:solidFill>
                  <a:srgbClr val="FFFFFF"/>
                </a:solidFill>
                <a:latin typeface="Nunito"/>
              </a:rPr>
              <a:t>Edukasi mengenai mobil listrik dan manfaatnya dapat mendorong kesadaran masyarakat tentang pentingnya mengadopsi teknologi ramah lingkungan ini. Dengan pemahaman yang lebih baik, masyarakat dapat membuat keputusan yang bijaksana dan mendukung transisi ke kendaraan beremisi rendah guna menjaga lingkungan kita untuk generasi mendatang.</a:t>
            </a:r>
          </a:p>
          <a:p>
            <a:pPr algn="ctr">
              <a:lnSpc>
                <a:spcPts val="4079"/>
              </a:lnSpc>
            </a:pPr>
          </a:p>
          <a:p>
            <a:pPr algn="ctr">
              <a:lnSpc>
                <a:spcPts val="4079"/>
              </a:lnSpc>
            </a:pPr>
          </a:p>
          <a:p>
            <a:pPr algn="ctr">
              <a:lnSpc>
                <a:spcPts val="4079"/>
              </a:lnSpc>
            </a:pPr>
          </a:p>
          <a:p>
            <a:pPr algn="ctr">
              <a:lnSpc>
                <a:spcPts val="4079"/>
              </a:lnSpc>
            </a:pPr>
          </a:p>
          <a:p>
            <a:pPr algn="ctr">
              <a:lnSpc>
                <a:spcPts val="4079"/>
              </a:lnSpc>
            </a:pP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
        <p:nvSpPr>
          <p:cNvPr name="TextBox 5" id="5"/>
          <p:cNvSpPr txBox="true"/>
          <p:nvPr/>
        </p:nvSpPr>
        <p:spPr>
          <a:xfrm rot="0">
            <a:off x="3975919" y="1028700"/>
            <a:ext cx="10336162" cy="1371600"/>
          </a:xfrm>
          <a:prstGeom prst="rect">
            <a:avLst/>
          </a:prstGeom>
        </p:spPr>
        <p:txBody>
          <a:bodyPr anchor="t" rtlCol="false" tIns="0" lIns="0" bIns="0" rIns="0">
            <a:spAutoFit/>
          </a:bodyPr>
          <a:lstStyle/>
          <a:p>
            <a:pPr algn="ctr">
              <a:lnSpc>
                <a:spcPts val="10800"/>
              </a:lnSpc>
            </a:pPr>
            <a:r>
              <a:rPr lang="en-US" sz="9000">
                <a:solidFill>
                  <a:srgbClr val="FFFFFF"/>
                </a:solidFill>
                <a:latin typeface="Poppins Medium Bold"/>
              </a:rPr>
              <a:t>Kesimpulan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DAFpv9GxjOo</dc:identifier>
  <dcterms:modified xsi:type="dcterms:W3CDTF">2011-08-01T06:04:30Z</dcterms:modified>
  <cp:revision>1</cp:revision>
  <dc:title>Presentasi Teknologi 5G Elemen 3D Biru</dc:title>
</cp:coreProperties>
</file>

<file path=docProps/thumbnail.jpeg>
</file>